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80" r:id="rId6"/>
    <p:sldId id="274" r:id="rId7"/>
    <p:sldId id="275" r:id="rId8"/>
    <p:sldId id="276" r:id="rId9"/>
    <p:sldId id="282" r:id="rId10"/>
    <p:sldId id="277" r:id="rId11"/>
    <p:sldId id="264" r:id="rId12"/>
    <p:sldId id="278" r:id="rId13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9C524-4B6D-4CA7-8C73-BEF23EBDFF3A}" v="160" dt="2020-06-17T11:13:47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D4B9C524-4B6D-4CA7-8C73-BEF23EBDFF3A}"/>
    <pc:docChg chg="undo custSel modSld">
      <pc:chgData name="Wood, Lucy" userId="fc26114c-1456-4dbd-af7e-8d6f300a5a38" providerId="ADAL" clId="{D4B9C524-4B6D-4CA7-8C73-BEF23EBDFF3A}" dt="2020-06-17T11:14:18.987" v="579" actId="6549"/>
      <pc:docMkLst>
        <pc:docMk/>
      </pc:docMkLst>
      <pc:sldChg chg="modSp">
        <pc:chgData name="Wood, Lucy" userId="fc26114c-1456-4dbd-af7e-8d6f300a5a38" providerId="ADAL" clId="{D4B9C524-4B6D-4CA7-8C73-BEF23EBDFF3A}" dt="2020-06-15T14:09:55.135" v="448" actId="20577"/>
        <pc:sldMkLst>
          <pc:docMk/>
          <pc:sldMk cId="4268399292" sldId="263"/>
        </pc:sldMkLst>
        <pc:spChg chg="mod">
          <ac:chgData name="Wood, Lucy" userId="fc26114c-1456-4dbd-af7e-8d6f300a5a38" providerId="ADAL" clId="{D4B9C524-4B6D-4CA7-8C73-BEF23EBDFF3A}" dt="2020-06-15T14:09:55.135" v="448" actId="20577"/>
          <ac:spMkLst>
            <pc:docMk/>
            <pc:sldMk cId="4268399292" sldId="263"/>
            <ac:spMk id="19" creationId="{1D7C7D8B-3E2D-40BF-8D11-7997DD81E41F}"/>
          </ac:spMkLst>
        </pc:spChg>
        <pc:grpChg chg="mod">
          <ac:chgData name="Wood, Lucy" userId="fc26114c-1456-4dbd-af7e-8d6f300a5a38" providerId="ADAL" clId="{D4B9C524-4B6D-4CA7-8C73-BEF23EBDFF3A}" dt="2020-06-15T13:28:55.093" v="11"/>
          <ac:grpSpMkLst>
            <pc:docMk/>
            <pc:sldMk cId="4268399292" sldId="263"/>
            <ac:grpSpMk id="12" creationId="{AAF0C587-26AA-4439-B1E6-7689BCF8CAC6}"/>
          </ac:grpSpMkLst>
        </pc:grpChg>
      </pc:sldChg>
      <pc:sldChg chg="modSp">
        <pc:chgData name="Wood, Lucy" userId="fc26114c-1456-4dbd-af7e-8d6f300a5a38" providerId="ADAL" clId="{D4B9C524-4B6D-4CA7-8C73-BEF23EBDFF3A}" dt="2020-06-15T13:57:55.223" v="447" actId="6549"/>
        <pc:sldMkLst>
          <pc:docMk/>
          <pc:sldMk cId="3975689586" sldId="264"/>
        </pc:sldMkLst>
        <pc:spChg chg="mod">
          <ac:chgData name="Wood, Lucy" userId="fc26114c-1456-4dbd-af7e-8d6f300a5a38" providerId="ADAL" clId="{D4B9C524-4B6D-4CA7-8C73-BEF23EBDFF3A}" dt="2020-06-15T13:57:55.223" v="447" actId="6549"/>
          <ac:spMkLst>
            <pc:docMk/>
            <pc:sldMk cId="3975689586" sldId="264"/>
            <ac:spMk id="6" creationId="{9C383873-1ACC-4285-9071-305DE9E2508F}"/>
          </ac:spMkLst>
        </pc:spChg>
      </pc:sldChg>
      <pc:sldChg chg="modSp">
        <pc:chgData name="Wood, Lucy" userId="fc26114c-1456-4dbd-af7e-8d6f300a5a38" providerId="ADAL" clId="{D4B9C524-4B6D-4CA7-8C73-BEF23EBDFF3A}" dt="2020-06-15T14:12:45.429" v="550" actId="255"/>
        <pc:sldMkLst>
          <pc:docMk/>
          <pc:sldMk cId="973578429" sldId="274"/>
        </pc:sldMkLst>
        <pc:spChg chg="mod">
          <ac:chgData name="Wood, Lucy" userId="fc26114c-1456-4dbd-af7e-8d6f300a5a38" providerId="ADAL" clId="{D4B9C524-4B6D-4CA7-8C73-BEF23EBDFF3A}" dt="2020-06-15T14:12:45.429" v="550" actId="255"/>
          <ac:spMkLst>
            <pc:docMk/>
            <pc:sldMk cId="973578429" sldId="274"/>
            <ac:spMk id="7" creationId="{ABE528BD-6765-41EB-BCFF-23AD5C22DABE}"/>
          </ac:spMkLst>
        </pc:spChg>
      </pc:sldChg>
      <pc:sldChg chg="delSp modSp modAnim">
        <pc:chgData name="Wood, Lucy" userId="fc26114c-1456-4dbd-af7e-8d6f300a5a38" providerId="ADAL" clId="{D4B9C524-4B6D-4CA7-8C73-BEF23EBDFF3A}" dt="2020-06-15T13:45:24.770" v="226" actId="1076"/>
        <pc:sldMkLst>
          <pc:docMk/>
          <pc:sldMk cId="943217510" sldId="275"/>
        </pc:sldMkLst>
        <pc:spChg chg="mod">
          <ac:chgData name="Wood, Lucy" userId="fc26114c-1456-4dbd-af7e-8d6f300a5a38" providerId="ADAL" clId="{D4B9C524-4B6D-4CA7-8C73-BEF23EBDFF3A}" dt="2020-06-15T13:45:19.173" v="225" actId="20577"/>
          <ac:spMkLst>
            <pc:docMk/>
            <pc:sldMk cId="943217510" sldId="275"/>
            <ac:spMk id="7" creationId="{ABE528BD-6765-41EB-BCFF-23AD5C22DABE}"/>
          </ac:spMkLst>
        </pc:spChg>
        <pc:spChg chg="mod">
          <ac:chgData name="Wood, Lucy" userId="fc26114c-1456-4dbd-af7e-8d6f300a5a38" providerId="ADAL" clId="{D4B9C524-4B6D-4CA7-8C73-BEF23EBDFF3A}" dt="2020-06-15T13:42:52.464" v="144" actId="20577"/>
          <ac:spMkLst>
            <pc:docMk/>
            <pc:sldMk cId="943217510" sldId="275"/>
            <ac:spMk id="8" creationId="{6B30AF59-747B-42F0-BC02-9A95F6C0CA16}"/>
          </ac:spMkLst>
        </pc:spChg>
        <pc:picChg chg="del">
          <ac:chgData name="Wood, Lucy" userId="fc26114c-1456-4dbd-af7e-8d6f300a5a38" providerId="ADAL" clId="{D4B9C524-4B6D-4CA7-8C73-BEF23EBDFF3A}" dt="2020-06-15T13:44:44.424" v="188" actId="478"/>
          <ac:picMkLst>
            <pc:docMk/>
            <pc:sldMk cId="943217510" sldId="275"/>
            <ac:picMk id="11" creationId="{DCAA734A-7B01-4434-9F20-801A658E6CC2}"/>
          </ac:picMkLst>
        </pc:picChg>
        <pc:picChg chg="mod">
          <ac:chgData name="Wood, Lucy" userId="fc26114c-1456-4dbd-af7e-8d6f300a5a38" providerId="ADAL" clId="{D4B9C524-4B6D-4CA7-8C73-BEF23EBDFF3A}" dt="2020-06-15T13:45:24.770" v="226" actId="1076"/>
          <ac:picMkLst>
            <pc:docMk/>
            <pc:sldMk cId="943217510" sldId="275"/>
            <ac:picMk id="12" creationId="{2226FA2F-56D2-4404-B5A2-E490C0767787}"/>
          </ac:picMkLst>
        </pc:picChg>
      </pc:sldChg>
      <pc:sldChg chg="modSp">
        <pc:chgData name="Wood, Lucy" userId="fc26114c-1456-4dbd-af7e-8d6f300a5a38" providerId="ADAL" clId="{D4B9C524-4B6D-4CA7-8C73-BEF23EBDFF3A}" dt="2020-06-15T13:46:17.372" v="227" actId="207"/>
        <pc:sldMkLst>
          <pc:docMk/>
          <pc:sldMk cId="3571460934" sldId="276"/>
        </pc:sldMkLst>
        <pc:spChg chg="mod">
          <ac:chgData name="Wood, Lucy" userId="fc26114c-1456-4dbd-af7e-8d6f300a5a38" providerId="ADAL" clId="{D4B9C524-4B6D-4CA7-8C73-BEF23EBDFF3A}" dt="2020-06-15T13:46:17.372" v="227" actId="207"/>
          <ac:spMkLst>
            <pc:docMk/>
            <pc:sldMk cId="3571460934" sldId="276"/>
            <ac:spMk id="3" creationId="{FB83C298-E2AB-48E7-8261-F666934466FF}"/>
          </ac:spMkLst>
        </pc:spChg>
        <pc:spChg chg="mod">
          <ac:chgData name="Wood, Lucy" userId="fc26114c-1456-4dbd-af7e-8d6f300a5a38" providerId="ADAL" clId="{D4B9C524-4B6D-4CA7-8C73-BEF23EBDFF3A}" dt="2020-06-15T13:35:57.703" v="51" actId="6549"/>
          <ac:spMkLst>
            <pc:docMk/>
            <pc:sldMk cId="3571460934" sldId="276"/>
            <ac:spMk id="4" creationId="{1963C878-0145-4B39-83A1-0FA000DA3A76}"/>
          </ac:spMkLst>
        </pc:spChg>
      </pc:sldChg>
      <pc:sldChg chg="modSp">
        <pc:chgData name="Wood, Lucy" userId="fc26114c-1456-4dbd-af7e-8d6f300a5a38" providerId="ADAL" clId="{D4B9C524-4B6D-4CA7-8C73-BEF23EBDFF3A}" dt="2020-06-15T13:30:31.445" v="44" actId="20577"/>
        <pc:sldMkLst>
          <pc:docMk/>
          <pc:sldMk cId="3132123751" sldId="277"/>
        </pc:sldMkLst>
        <pc:spChg chg="mod">
          <ac:chgData name="Wood, Lucy" userId="fc26114c-1456-4dbd-af7e-8d6f300a5a38" providerId="ADAL" clId="{D4B9C524-4B6D-4CA7-8C73-BEF23EBDFF3A}" dt="2020-06-15T13:30:31.445" v="44" actId="20577"/>
          <ac:spMkLst>
            <pc:docMk/>
            <pc:sldMk cId="3132123751" sldId="277"/>
            <ac:spMk id="8" creationId="{0D70625B-72B0-4798-8B8E-48BFBC15835E}"/>
          </ac:spMkLst>
        </pc:spChg>
      </pc:sldChg>
      <pc:sldChg chg="addSp delSp modSp">
        <pc:chgData name="Wood, Lucy" userId="fc26114c-1456-4dbd-af7e-8d6f300a5a38" providerId="ADAL" clId="{D4B9C524-4B6D-4CA7-8C73-BEF23EBDFF3A}" dt="2020-06-17T11:14:18.987" v="579" actId="6549"/>
        <pc:sldMkLst>
          <pc:docMk/>
          <pc:sldMk cId="3403214038" sldId="278"/>
        </pc:sldMkLst>
        <pc:spChg chg="mod">
          <ac:chgData name="Wood, Lucy" userId="fc26114c-1456-4dbd-af7e-8d6f300a5a38" providerId="ADAL" clId="{D4B9C524-4B6D-4CA7-8C73-BEF23EBDFF3A}" dt="2020-06-15T13:50:41.310" v="251" actId="207"/>
          <ac:spMkLst>
            <pc:docMk/>
            <pc:sldMk cId="3403214038" sldId="278"/>
            <ac:spMk id="3" creationId="{82296B00-DB0C-4453-AC3D-00D5840809E8}"/>
          </ac:spMkLst>
        </pc:spChg>
        <pc:spChg chg="mod">
          <ac:chgData name="Wood, Lucy" userId="fc26114c-1456-4dbd-af7e-8d6f300a5a38" providerId="ADAL" clId="{D4B9C524-4B6D-4CA7-8C73-BEF23EBDFF3A}" dt="2020-06-17T11:14:18.987" v="579" actId="6549"/>
          <ac:spMkLst>
            <pc:docMk/>
            <pc:sldMk cId="3403214038" sldId="278"/>
            <ac:spMk id="17" creationId="{501BFD52-C813-4AA8-8869-788FA4F1284A}"/>
          </ac:spMkLst>
        </pc:spChg>
        <pc:graphicFrameChg chg="del">
          <ac:chgData name="Wood, Lucy" userId="fc26114c-1456-4dbd-af7e-8d6f300a5a38" providerId="ADAL" clId="{D4B9C524-4B6D-4CA7-8C73-BEF23EBDFF3A}" dt="2020-06-15T13:49:18.264" v="228" actId="478"/>
          <ac:graphicFrameMkLst>
            <pc:docMk/>
            <pc:sldMk cId="3403214038" sldId="278"/>
            <ac:graphicFrameMk id="18" creationId="{0EBEDAEA-71A9-4066-A539-763908E5661B}"/>
          </ac:graphicFrameMkLst>
        </pc:graphicFrameChg>
        <pc:graphicFrameChg chg="add del mod">
          <ac:chgData name="Wood, Lucy" userId="fc26114c-1456-4dbd-af7e-8d6f300a5a38" providerId="ADAL" clId="{D4B9C524-4B6D-4CA7-8C73-BEF23EBDFF3A}" dt="2020-06-17T11:13:20.293" v="572" actId="478"/>
          <ac:graphicFrameMkLst>
            <pc:docMk/>
            <pc:sldMk cId="3403214038" sldId="278"/>
            <ac:graphicFrameMk id="20" creationId="{EBAF6BDD-8163-4ECE-BEAD-3615C7D506A3}"/>
          </ac:graphicFrameMkLst>
        </pc:graphicFrameChg>
        <pc:picChg chg="add mod">
          <ac:chgData name="Wood, Lucy" userId="fc26114c-1456-4dbd-af7e-8d6f300a5a38" providerId="ADAL" clId="{D4B9C524-4B6D-4CA7-8C73-BEF23EBDFF3A}" dt="2020-06-17T11:13:47.358" v="577" actId="1076"/>
          <ac:picMkLst>
            <pc:docMk/>
            <pc:sldMk cId="3403214038" sldId="278"/>
            <ac:picMk id="1026" creationId="{A50FD389-E61E-48F5-9074-94CB2FACE6DC}"/>
          </ac:picMkLst>
        </pc:picChg>
      </pc:sldChg>
      <pc:sldChg chg="modSp">
        <pc:chgData name="Wood, Lucy" userId="fc26114c-1456-4dbd-af7e-8d6f300a5a38" providerId="ADAL" clId="{D4B9C524-4B6D-4CA7-8C73-BEF23EBDFF3A}" dt="2020-06-15T14:25:45.875" v="571" actId="20577"/>
        <pc:sldMkLst>
          <pc:docMk/>
          <pc:sldMk cId="727651397" sldId="280"/>
        </pc:sldMkLst>
        <pc:spChg chg="mod">
          <ac:chgData name="Wood, Lucy" userId="fc26114c-1456-4dbd-af7e-8d6f300a5a38" providerId="ADAL" clId="{D4B9C524-4B6D-4CA7-8C73-BEF23EBDFF3A}" dt="2020-06-15T14:25:45.875" v="571" actId="20577"/>
          <ac:spMkLst>
            <pc:docMk/>
            <pc:sldMk cId="727651397" sldId="280"/>
            <ac:spMk id="4" creationId="{08F161EA-2DD3-4E66-9DB5-68706A8F5ECD}"/>
          </ac:spMkLst>
        </pc:spChg>
        <pc:spChg chg="mod">
          <ac:chgData name="Wood, Lucy" userId="fc26114c-1456-4dbd-af7e-8d6f300a5a38" providerId="ADAL" clId="{D4B9C524-4B6D-4CA7-8C73-BEF23EBDFF3A}" dt="2020-06-15T14:11:51.407" v="545" actId="20577"/>
          <ac:spMkLst>
            <pc:docMk/>
            <pc:sldMk cId="727651397" sldId="280"/>
            <ac:spMk id="7" creationId="{BA2DF2BE-4D15-49DB-89B6-ED5A16E80E1E}"/>
          </ac:spMkLst>
        </pc:spChg>
      </pc:sldChg>
      <pc:sldChg chg="addSp delSp modSp">
        <pc:chgData name="Wood, Lucy" userId="fc26114c-1456-4dbd-af7e-8d6f300a5a38" providerId="ADAL" clId="{D4B9C524-4B6D-4CA7-8C73-BEF23EBDFF3A}" dt="2020-06-15T14:14:15.889" v="566" actId="20577"/>
        <pc:sldMkLst>
          <pc:docMk/>
          <pc:sldMk cId="996972344" sldId="282"/>
        </pc:sldMkLst>
        <pc:spChg chg="mod">
          <ac:chgData name="Wood, Lucy" userId="fc26114c-1456-4dbd-af7e-8d6f300a5a38" providerId="ADAL" clId="{D4B9C524-4B6D-4CA7-8C73-BEF23EBDFF3A}" dt="2020-06-15T14:14:15.889" v="566" actId="20577"/>
          <ac:spMkLst>
            <pc:docMk/>
            <pc:sldMk cId="996972344" sldId="282"/>
            <ac:spMk id="3" creationId="{FB83C298-E2AB-48E7-8261-F666934466FF}"/>
          </ac:spMkLst>
        </pc:spChg>
        <pc:spChg chg="mod">
          <ac:chgData name="Wood, Lucy" userId="fc26114c-1456-4dbd-af7e-8d6f300a5a38" providerId="ADAL" clId="{D4B9C524-4B6D-4CA7-8C73-BEF23EBDFF3A}" dt="2020-06-15T13:41:40.636" v="82" actId="20577"/>
          <ac:spMkLst>
            <pc:docMk/>
            <pc:sldMk cId="996972344" sldId="282"/>
            <ac:spMk id="4" creationId="{1963C878-0145-4B39-83A1-0FA000DA3A76}"/>
          </ac:spMkLst>
        </pc:spChg>
        <pc:graphicFrameChg chg="del modGraphic">
          <ac:chgData name="Wood, Lucy" userId="fc26114c-1456-4dbd-af7e-8d6f300a5a38" providerId="ADAL" clId="{D4B9C524-4B6D-4CA7-8C73-BEF23EBDFF3A}" dt="2020-06-15T13:40:13.717" v="67" actId="478"/>
          <ac:graphicFrameMkLst>
            <pc:docMk/>
            <pc:sldMk cId="996972344" sldId="282"/>
            <ac:graphicFrameMk id="5" creationId="{BF8FB3F1-9BA4-448E-99E6-6B34C6167E6F}"/>
          </ac:graphicFrameMkLst>
        </pc:graphicFrameChg>
        <pc:graphicFrameChg chg="add del">
          <ac:chgData name="Wood, Lucy" userId="fc26114c-1456-4dbd-af7e-8d6f300a5a38" providerId="ADAL" clId="{D4B9C524-4B6D-4CA7-8C73-BEF23EBDFF3A}" dt="2020-06-15T13:40:18.994" v="69"/>
          <ac:graphicFrameMkLst>
            <pc:docMk/>
            <pc:sldMk cId="996972344" sldId="282"/>
            <ac:graphicFrameMk id="6" creationId="{BFFD9AD0-AA1B-41DF-927F-F649D90D7B12}"/>
          </ac:graphicFrameMkLst>
        </pc:graphicFrameChg>
        <pc:graphicFrameChg chg="add mod modGraphic">
          <ac:chgData name="Wood, Lucy" userId="fc26114c-1456-4dbd-af7e-8d6f300a5a38" providerId="ADAL" clId="{D4B9C524-4B6D-4CA7-8C73-BEF23EBDFF3A}" dt="2020-06-15T13:41:08.174" v="74" actId="255"/>
          <ac:graphicFrameMkLst>
            <pc:docMk/>
            <pc:sldMk cId="996972344" sldId="282"/>
            <ac:graphicFrameMk id="7" creationId="{23F19AAD-280D-444B-A086-A7A14F981A3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8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8F45A21E-395F-4D24-82CF-EFB974683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A66894-5BDA-42C7-9C56-B221BACF2E90}"/>
              </a:ext>
            </a:extLst>
          </p:cNvPr>
          <p:cNvSpPr/>
          <p:nvPr userDrawn="1"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4653011-51ED-431E-9C8A-9EA8E02609B3}"/>
              </a:ext>
            </a:extLst>
          </p:cNvPr>
          <p:cNvSpPr/>
          <p:nvPr userDrawn="1"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BE1E0-278E-4B95-BD44-45F1BD5C5BB9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872A2C9-815B-48AD-B7A4-ED683CFBD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21FF40-5C85-4BAD-B578-9497888F3D55}"/>
              </a:ext>
            </a:extLst>
          </p:cNvPr>
          <p:cNvSpPr/>
          <p:nvPr userDrawn="1"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EDDCC-7ABD-464D-8544-B582D5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896988-8E9D-4748-A38C-8584500B48C1}"/>
              </a:ext>
            </a:extLst>
          </p:cNvPr>
          <p:cNvSpPr txBox="1"/>
          <p:nvPr userDrawn="1"/>
        </p:nvSpPr>
        <p:spPr>
          <a:xfrm>
            <a:off x="7461250" y="797021"/>
            <a:ext cx="4438650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supporting your child’s learning in science.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A958827-0B4B-4C81-97FC-47BD712B2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2368550"/>
            <a:ext cx="5473700" cy="1314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2-4 line sub-head giving context goes</a:t>
            </a:r>
            <a:br>
              <a:rPr lang="en-US" dirty="0"/>
            </a:br>
            <a:r>
              <a:rPr lang="en-US" dirty="0"/>
              <a:t>in here, using soft returns in order</a:t>
            </a:r>
            <a:br>
              <a:rPr lang="en-US" dirty="0"/>
            </a:br>
            <a:r>
              <a:rPr lang="en-US" dirty="0"/>
              <a:t>to follow the edge if possible</a:t>
            </a:r>
          </a:p>
          <a:p>
            <a:pPr lvl="0"/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86A3046-759C-4E24-95D6-CF9C1592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410200"/>
            <a:ext cx="5473700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 ? </a:t>
            </a:r>
            <a:br>
              <a:rPr lang="en-US" dirty="0"/>
            </a:br>
            <a:r>
              <a:rPr lang="en-US" dirty="0"/>
              <a:t>Age ?? - ??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196C0DD-3AE5-48A5-B94A-349E485B0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558768"/>
            <a:ext cx="5473700" cy="1395842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Lesson plan main title in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5614147-8486-4B4F-AFE4-8D1FD6693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6769" y="1805354"/>
            <a:ext cx="4391025" cy="4657359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Before the session:</a:t>
            </a:r>
          </a:p>
          <a:p>
            <a:pPr lvl="1"/>
            <a:r>
              <a:rPr lang="en-US" dirty="0"/>
              <a:t>Please read slide 2</a:t>
            </a:r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DC67356-C01B-4857-B787-F7594B7EC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484" y="879794"/>
            <a:ext cx="10515601" cy="327033"/>
          </a:xfrm>
        </p:spPr>
        <p:txBody>
          <a:bodyPr>
            <a:normAutofit/>
          </a:bodyPr>
          <a:lstStyle>
            <a:lvl1pPr marL="0" indent="0" rtl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(additional information - always in brackets)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F5CB9-9E61-4B57-8544-30C6997F8314}"/>
              </a:ext>
            </a:extLst>
          </p:cNvPr>
          <p:cNvSpPr/>
          <p:nvPr userDrawn="1"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CBAED82-2212-45F3-A4AB-22D57CA37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7" name="Slide Number Placeholder 29">
            <a:extLst>
              <a:ext uri="{FF2B5EF4-FFF2-40B4-BE49-F238E27FC236}">
                <a16:creationId xmlns:a16="http://schemas.microsoft.com/office/drawing/2014/main" id="{45B1E787-C8F0-4FBF-997A-FC54DF86F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EEFDF487-C62E-47A1-9C76-3CB9A89BA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31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  <p:sldLayoutId id="214748365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kfindout.com/uk/animals-and-nature/plants/how-plants-make-food/" TargetMode="External"/><Relationship Id="rId2" Type="http://schemas.openxmlformats.org/officeDocument/2006/relationships/hyperlink" Target="https://www.bbc.co.uk/teach/class-clips-video/science-ks1-ks2-ivys-plant-workshop-how-does-water-get-from-the-roots-to-the-leaves/zdtfjh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www.youtube.com/watch?v=KIug9Foou3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RVBueIzlR6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Close-up of water droplet on a leaf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580" y="861672"/>
            <a:ext cx="9202420" cy="5528699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Plants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10909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How does water travel to different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parts of a plant?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3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7 - 8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453312" y="697498"/>
              <a:ext cx="3923476" cy="559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As an alternative to lined paper, slide 6 may be printed for your child to record on.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main activities on slides 3 - 6,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7 is a further, optional activity.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8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9 gives an idea of what your child may produce.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How does water travel to different parts of a plant?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0"/>
            <a:ext cx="5181600" cy="3342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900" dirty="0"/>
              <a:t>Key Learning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900" dirty="0">
                <a:solidFill>
                  <a:schemeClr val="tx1"/>
                </a:solidFill>
              </a:rPr>
              <a:t>Many plants, but not all, have roots, stems/trunks, leaves and flowers/blossom.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900" dirty="0">
                <a:solidFill>
                  <a:schemeClr val="tx1"/>
                </a:solidFill>
              </a:rPr>
              <a:t>The roots absorb water and nutrients from the soil and anchor the plant in place.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900" dirty="0">
                <a:solidFill>
                  <a:schemeClr val="tx1"/>
                </a:solidFill>
              </a:rPr>
              <a:t>The stem transports water and nutrients/minerals around the plant and holds the leaves and flowers up in the air to help with photosynthesis, pollination and seed dispersal.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5126150"/>
            <a:ext cx="5181600" cy="1050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can…</a:t>
            </a:r>
          </a:p>
          <a:p>
            <a:r>
              <a:rPr lang="en-GB" sz="2000" dirty="0">
                <a:solidFill>
                  <a:schemeClr val="tx1"/>
                </a:solidFill>
              </a:rPr>
              <a:t>observe the effect of putting cut white carnations or celery in coloured water.</a:t>
            </a:r>
          </a:p>
          <a:p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2DF2BE-4D15-49DB-89B6-ED5A16E80E1E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Activities </a:t>
            </a:r>
            <a:r>
              <a:rPr lang="en-GB" sz="2000" dirty="0">
                <a:solidFill>
                  <a:schemeClr val="tx1"/>
                </a:solidFill>
              </a:rPr>
              <a:t>(pages 3-6): 40 mins, plus waiting time between observations.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You will need:</a:t>
            </a:r>
          </a:p>
          <a:p>
            <a:pPr lvl="0"/>
            <a:r>
              <a:rPr lang="en-GB" sz="1600" dirty="0"/>
              <a:t>Water </a:t>
            </a:r>
          </a:p>
          <a:p>
            <a:pPr lvl="0"/>
            <a:r>
              <a:rPr lang="en-GB" sz="1600" dirty="0"/>
              <a:t>Food colouring</a:t>
            </a:r>
          </a:p>
          <a:p>
            <a:pPr lvl="0"/>
            <a:r>
              <a:rPr lang="en-GB" sz="1600" dirty="0"/>
              <a:t>Celery or white carnations</a:t>
            </a:r>
          </a:p>
          <a:p>
            <a:pPr lvl="0"/>
            <a:r>
              <a:rPr lang="en-GB" sz="1600" dirty="0"/>
              <a:t>Clear containers/glasses </a:t>
            </a:r>
          </a:p>
          <a:p>
            <a:pPr lvl="0"/>
            <a:r>
              <a:rPr lang="en-GB" sz="1600" dirty="0"/>
              <a:t>Table knives</a:t>
            </a:r>
          </a:p>
          <a:p>
            <a:pPr lvl="0"/>
            <a:r>
              <a:rPr lang="en-GB" sz="1600" dirty="0"/>
              <a:t>Chopping board</a:t>
            </a: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Find out more… </a:t>
            </a:r>
            <a:r>
              <a:rPr lang="en-GB" sz="2000" dirty="0">
                <a:solidFill>
                  <a:schemeClr val="tx1"/>
                </a:solidFill>
              </a:rPr>
              <a:t>(page 7):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You may like to slice the stem, from the bottom to halfway up, to observe the journey of the water through it.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B8AE8A-BD00-4F05-8491-F115821FD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do you already know about how plants get water?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543339" y="1591799"/>
            <a:ext cx="5476462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What is the purpose of the root system?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Why do plants need to transport water?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How do you think plants transport water?</a:t>
            </a: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The water is absorbed by the roots of a plant. </a:t>
            </a:r>
          </a:p>
          <a:p>
            <a:r>
              <a:rPr lang="en-GB" sz="2400" dirty="0"/>
              <a:t>It then moves into tubes that carry the water up the plant to the leaves and flowers.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600147-4DDD-4ABD-A3C3-7BAAA67B3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  <p:pic>
        <p:nvPicPr>
          <p:cNvPr id="10" name="Picture 9" descr="Photo of Green Leafed Plant in Bottle With Water">
            <a:extLst>
              <a:ext uri="{FF2B5EF4-FFF2-40B4-BE49-F238E27FC236}">
                <a16:creationId xmlns:a16="http://schemas.microsoft.com/office/drawing/2014/main" id="{5CE08BDD-C76F-41C0-94F3-E2B34C1AA5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50" y="3525078"/>
            <a:ext cx="1340982" cy="194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Green seedling of chives on marble table">
            <a:extLst>
              <a:ext uri="{FF2B5EF4-FFF2-40B4-BE49-F238E27FC236}">
                <a16:creationId xmlns:a16="http://schemas.microsoft.com/office/drawing/2014/main" id="{28D3852D-0398-433A-97F9-AFA4F7AFB2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25078"/>
            <a:ext cx="1443189" cy="194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Parsley seedlings with black ground spilled on marble table">
            <a:extLst>
              <a:ext uri="{FF2B5EF4-FFF2-40B4-BE49-F238E27FC236}">
                <a16:creationId xmlns:a16="http://schemas.microsoft.com/office/drawing/2014/main" id="{9B64C840-FE64-4D3C-9925-0675A96729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92" y="3525078"/>
            <a:ext cx="1340981" cy="1938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Watch, read, listen…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How can we explore the way water travels through a plant?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Watch this BBC Teach clip exploring how water can travel even when a cut flower has no roots!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  <a:hlinkClick r:id="rId2"/>
              </a:rPr>
              <a:t>https://www.bbc.co.uk/teach/class-clips-video/science-ks1-ks2-ivys-plant-workshop-how-does-water-get-from-the-roots-to-the-leaves/zdtfjhv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Why do you think they used white flowers?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Read this article to find out more about how water travels through a plant and why it is needed. </a:t>
            </a:r>
            <a:r>
              <a:rPr lang="en-GB" sz="1800" dirty="0">
                <a:solidFill>
                  <a:schemeClr val="tx1"/>
                </a:solidFill>
                <a:hlinkClick r:id="rId3"/>
              </a:rPr>
              <a:t>https://www.dkfindout.com/uk/animals-and-nature/plants/how-plants-make-food/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AF59-747B-42F0-BC02-9A95F6C0CA16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4-6: 15 – 20 minutes, plus waiting time between observations)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1F202A-42D0-9848-A303-B401BB187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681" y="4325615"/>
            <a:ext cx="2376739" cy="154584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2EF5B2-B0DF-4F74-8851-DBD1499638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  <p:pic>
        <p:nvPicPr>
          <p:cNvPr id="12" name="Picture 11" descr="A bowl of oranges on a table&#10;&#10;Description automatically generated">
            <a:extLst>
              <a:ext uri="{FF2B5EF4-FFF2-40B4-BE49-F238E27FC236}">
                <a16:creationId xmlns:a16="http://schemas.microsoft.com/office/drawing/2014/main" id="{2226FA2F-56D2-4404-B5A2-E490C0767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40" y="3545019"/>
            <a:ext cx="1528320" cy="23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566C-1F10-4C8B-8609-FC4A26683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C298-E2AB-48E7-8261-F666934466FF}"/>
              </a:ext>
            </a:extLst>
          </p:cNvPr>
          <p:cNvSpPr txBox="1">
            <a:spLocks/>
          </p:cNvSpPr>
          <p:nvPr/>
        </p:nvSpPr>
        <p:spPr>
          <a:xfrm>
            <a:off x="251534" y="251792"/>
            <a:ext cx="3381251" cy="6231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Ask an adult to work with you.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Watch this video explaining how to investigate the way water moves through a plant.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https://www.youtube.com/watch?v=KIug9Foou3s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If you can, use celery or white carnations (they seem to work the best!) and red or blue food colouring.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63C878-0145-4B39-83A1-0FA000DA3A76}"/>
              </a:ext>
            </a:extLst>
          </p:cNvPr>
          <p:cNvSpPr txBox="1">
            <a:spLocks/>
          </p:cNvSpPr>
          <p:nvPr/>
        </p:nvSpPr>
        <p:spPr>
          <a:xfrm>
            <a:off x="3751487" y="251792"/>
            <a:ext cx="7712155" cy="6231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</a:t>
            </a:r>
            <a:r>
              <a:rPr lang="en-GB" sz="2000" dirty="0">
                <a:solidFill>
                  <a:schemeClr val="tx1"/>
                </a:solidFill>
              </a:rPr>
              <a:t>observe the effect of putting cut white carnations or celery in coloured water.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When you have set up the experiment, make regular observations. </a:t>
            </a:r>
          </a:p>
          <a:p>
            <a:r>
              <a:rPr lang="en-GB" sz="2000" dirty="0">
                <a:solidFill>
                  <a:schemeClr val="tx1"/>
                </a:solidFill>
              </a:rPr>
              <a:t>For example, you might want to take photographs, or make sketches every couple of hours. 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D21EE5-6448-C14E-BED7-F053BD8B5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4" t="26342" r="19102"/>
          <a:stretch/>
        </p:blipFill>
        <p:spPr>
          <a:xfrm>
            <a:off x="6096000" y="3428733"/>
            <a:ext cx="3296094" cy="2892876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1839FBB2-19E2-884D-B4CA-66E4AB5473AF}"/>
              </a:ext>
            </a:extLst>
          </p:cNvPr>
          <p:cNvSpPr/>
          <p:nvPr/>
        </p:nvSpPr>
        <p:spPr>
          <a:xfrm>
            <a:off x="8644270" y="2928728"/>
            <a:ext cx="2700670" cy="1441253"/>
          </a:xfrm>
          <a:prstGeom prst="cloudCallout">
            <a:avLst>
              <a:gd name="adj1" fmla="val -61079"/>
              <a:gd name="adj2" fmla="val 565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How are the petals of the flower are changing?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81578B2F-BA68-0A4A-87B0-424607E19F68}"/>
              </a:ext>
            </a:extLst>
          </p:cNvPr>
          <p:cNvSpPr/>
          <p:nvPr/>
        </p:nvSpPr>
        <p:spPr>
          <a:xfrm>
            <a:off x="8676168" y="4869985"/>
            <a:ext cx="2700670" cy="1616152"/>
          </a:xfrm>
          <a:prstGeom prst="cloudCallout">
            <a:avLst>
              <a:gd name="adj1" fmla="val -68953"/>
              <a:gd name="adj2" fmla="val -305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Why do you think this might be?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9DBC4E20-D6C8-074C-8605-77CAE9A5BD1F}"/>
              </a:ext>
            </a:extLst>
          </p:cNvPr>
          <p:cNvSpPr/>
          <p:nvPr/>
        </p:nvSpPr>
        <p:spPr>
          <a:xfrm>
            <a:off x="3918685" y="2928729"/>
            <a:ext cx="2700670" cy="1699599"/>
          </a:xfrm>
          <a:prstGeom prst="cloudCallout">
            <a:avLst>
              <a:gd name="adj1" fmla="val 60968"/>
              <a:gd name="adj2" fmla="val 484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Where does the change start to happen?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ACBE66E0-04D5-E942-B7D4-00DE12A229BD}"/>
              </a:ext>
            </a:extLst>
          </p:cNvPr>
          <p:cNvSpPr/>
          <p:nvPr/>
        </p:nvSpPr>
        <p:spPr>
          <a:xfrm>
            <a:off x="4143155" y="4906385"/>
            <a:ext cx="2519602" cy="1699599"/>
          </a:xfrm>
          <a:prstGeom prst="cloudCallout">
            <a:avLst>
              <a:gd name="adj1" fmla="val 71598"/>
              <a:gd name="adj2" fmla="val -278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Does the food colouring affect any other parts of the the plant?</a:t>
            </a:r>
          </a:p>
        </p:txBody>
      </p:sp>
    </p:spTree>
    <p:extLst>
      <p:ext uri="{BB962C8B-B14F-4D97-AF65-F5344CB8AC3E}">
        <p14:creationId xmlns:p14="http://schemas.microsoft.com/office/powerpoint/2010/main" val="357146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566C-1F10-4C8B-8609-FC4A26683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C298-E2AB-48E7-8261-F666934466FF}"/>
              </a:ext>
            </a:extLst>
          </p:cNvPr>
          <p:cNvSpPr txBox="1">
            <a:spLocks/>
          </p:cNvSpPr>
          <p:nvPr/>
        </p:nvSpPr>
        <p:spPr>
          <a:xfrm>
            <a:off x="251534" y="251792"/>
            <a:ext cx="3317289" cy="6231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Once the investigation has been set up decide: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How often you will observe  and record any changes?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Remember to observe at regular intervals. Will that be every 30 minutes? Every hour? Every two hours?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Which parts of the plant  changed colour?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Is the colour stronger in certain parts of the plant?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Why do you think that is?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63C878-0145-4B39-83A1-0FA000DA3A76}"/>
              </a:ext>
            </a:extLst>
          </p:cNvPr>
          <p:cNvSpPr txBox="1">
            <a:spLocks/>
          </p:cNvSpPr>
          <p:nvPr/>
        </p:nvSpPr>
        <p:spPr>
          <a:xfrm>
            <a:off x="3751487" y="251792"/>
            <a:ext cx="7712155" cy="6231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 can observe the effect of putting cut white carnations or celery in coloured water.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F19AAD-280D-444B-A086-A7A14F981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52028"/>
              </p:ext>
            </p:extLst>
          </p:nvPr>
        </p:nvGraphicFramePr>
        <p:xfrm>
          <a:off x="3925254" y="1119771"/>
          <a:ext cx="7364620" cy="5104565"/>
        </p:xfrm>
        <a:graphic>
          <a:graphicData uri="http://schemas.openxmlformats.org/drawingml/2006/table">
            <a:tbl>
              <a:tblPr firstRow="1" firstCol="1" bandRow="1"/>
              <a:tblGrid>
                <a:gridCol w="1774446">
                  <a:extLst>
                    <a:ext uri="{9D8B030D-6E8A-4147-A177-3AD203B41FA5}">
                      <a16:colId xmlns:a16="http://schemas.microsoft.com/office/drawing/2014/main" val="3596138773"/>
                    </a:ext>
                  </a:extLst>
                </a:gridCol>
                <a:gridCol w="2841783">
                  <a:extLst>
                    <a:ext uri="{9D8B030D-6E8A-4147-A177-3AD203B41FA5}">
                      <a16:colId xmlns:a16="http://schemas.microsoft.com/office/drawing/2014/main" val="1610866023"/>
                    </a:ext>
                  </a:extLst>
                </a:gridCol>
                <a:gridCol w="2748391">
                  <a:extLst>
                    <a:ext uri="{9D8B030D-6E8A-4147-A177-3AD203B41FA5}">
                      <a16:colId xmlns:a16="http://schemas.microsoft.com/office/drawing/2014/main" val="2812389188"/>
                    </a:ext>
                  </a:extLst>
                </a:gridCol>
              </a:tblGrid>
              <a:tr h="561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Length of time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Describe the carnation/celery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Draw the carnation/celery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52373"/>
                  </a:ext>
                </a:extLst>
              </a:tr>
              <a:tr h="1135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73104"/>
                  </a:ext>
                </a:extLst>
              </a:tr>
              <a:tr h="1135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649915"/>
                  </a:ext>
                </a:extLst>
              </a:tr>
              <a:tr h="1135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258730"/>
                  </a:ext>
                </a:extLst>
              </a:tr>
              <a:tr h="1135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7610" marR="37610" marT="85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761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97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it further…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Just how creative can you get?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556591" y="1591799"/>
            <a:ext cx="546321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How can you make your flower take up two colours?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Carefully, with adult supervision, split the stem in two. Place one half in one coloured dye and the other half in another colour.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What happens when you use a naturally  coloured red carnation? Does the colour change?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If you need some help, watch the video below</a:t>
            </a:r>
            <a:endParaRPr lang="en-GB" sz="18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https://www.youtube.com/watch?v=RVBueIzlR6Y</a:t>
            </a:r>
            <a:endParaRPr lang="en-GB" sz="1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278216" y="1591799"/>
            <a:ext cx="5735867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Is it possible to make a purple coloured rose? Consider how you could mix your food colouring to create other colours.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Now can you create  a rainbow carnation for the NHS?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70625B-72B0-4798-8B8E-48BFBC15835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(10-20 minutes, plus waiting time)</a:t>
            </a:r>
          </a:p>
        </p:txBody>
      </p:sp>
      <p:pic>
        <p:nvPicPr>
          <p:cNvPr id="9" name="Picture 8" descr="A close up of a rose&#10;&#10;Description automatically generated">
            <a:extLst>
              <a:ext uri="{FF2B5EF4-FFF2-40B4-BE49-F238E27FC236}">
                <a16:creationId xmlns:a16="http://schemas.microsoft.com/office/drawing/2014/main" id="{D6037230-3BAE-4C7D-B0E1-AA3652A1A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64" y="3800509"/>
            <a:ext cx="2809462" cy="197545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D76836-E937-4BD3-906C-DF2F9D83D2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7" b="26799"/>
          <a:stretch/>
        </p:blipFill>
        <p:spPr>
          <a:xfrm>
            <a:off x="158866" y="56878"/>
            <a:ext cx="1112241" cy="1112242"/>
          </a:xfrm>
          <a:prstGeom prst="rect">
            <a:avLst/>
          </a:prstGeom>
        </p:spPr>
      </p:pic>
      <p:pic>
        <p:nvPicPr>
          <p:cNvPr id="11" name="Picture 10" descr="Photo of Rainbow Colored Flower in Glass Jar">
            <a:extLst>
              <a:ext uri="{FF2B5EF4-FFF2-40B4-BE49-F238E27FC236}">
                <a16:creationId xmlns:a16="http://schemas.microsoft.com/office/drawing/2014/main" id="{B09EDE45-5990-4A76-82BB-A7A911772D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1" y="3429000"/>
            <a:ext cx="2036777" cy="234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12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Glossary of terms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Root:</a:t>
            </a:r>
            <a:r>
              <a:rPr lang="en-GB" dirty="0"/>
              <a:t> A </a:t>
            </a:r>
            <a:r>
              <a:rPr lang="en-GB" b="1" dirty="0"/>
              <a:t>root</a:t>
            </a:r>
            <a:r>
              <a:rPr lang="en-GB" dirty="0"/>
              <a:t> is a part of a plant that grows downward. 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rgbClr val="0070C0"/>
                </a:solidFill>
                <a:cs typeface="Calibri" panose="020F0502020204030204" pitchFamily="34" charset="0"/>
              </a:rPr>
              <a:t>Stem:</a:t>
            </a:r>
            <a:r>
              <a:rPr lang="en-GB" dirty="0">
                <a:solidFill>
                  <a:srgbClr val="0070C0"/>
                </a:solidFill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en-GB" dirty="0"/>
              <a:t> </a:t>
            </a:r>
            <a:r>
              <a:rPr lang="en-GB" b="1" dirty="0"/>
              <a:t>stem</a:t>
            </a:r>
            <a:r>
              <a:rPr lang="en-GB" dirty="0"/>
              <a:t> is a part of a plant that transports water and nutrients from the roots to the buds, leaves and flowers.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rgbClr val="0070C0"/>
                </a:solidFill>
              </a:rPr>
              <a:t>Transport: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transport </a:t>
            </a:r>
            <a:r>
              <a:rPr lang="en-GB" dirty="0"/>
              <a:t>system carries things from one place to another place. In plant, the stem helps to </a:t>
            </a:r>
            <a:r>
              <a:rPr lang="en-GB" b="1" dirty="0"/>
              <a:t>transport </a:t>
            </a:r>
            <a:r>
              <a:rPr lang="en-GB" dirty="0"/>
              <a:t>water and nutrients from the roots to the leaves and flowers.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rgbClr val="0070C0"/>
                </a:solidFill>
              </a:rPr>
              <a:t>Photosynthesis: </a:t>
            </a:r>
            <a:r>
              <a:rPr lang="en-GB" b="1" dirty="0">
                <a:solidFill>
                  <a:schemeClr val="tx1"/>
                </a:solidFill>
              </a:rPr>
              <a:t>Photosynthesis</a:t>
            </a:r>
            <a:r>
              <a:rPr lang="en-GB" dirty="0">
                <a:solidFill>
                  <a:schemeClr val="tx1"/>
                </a:solidFill>
              </a:rPr>
              <a:t> is the process by which leaves convert sunlight, water and carbon dioxide into food for the plant.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b="1" dirty="0">
                <a:solidFill>
                  <a:srgbClr val="0070C0"/>
                </a:solidFill>
              </a:rPr>
              <a:t>Nutrient: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nutrient </a:t>
            </a:r>
            <a:r>
              <a:rPr lang="en-GB" dirty="0">
                <a:solidFill>
                  <a:schemeClr val="tx1"/>
                </a:solidFill>
              </a:rPr>
              <a:t>is a substance that is needed for healthy plant growth, development and functioning. 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68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1AC0B-F95B-411A-A3D2-8532F29829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6B00-DB0C-4453-AC3D-00D5840809E8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work: </a:t>
            </a:r>
            <a:r>
              <a:rPr lang="en-GB" sz="2000" dirty="0">
                <a:solidFill>
                  <a:schemeClr val="tx1"/>
                </a:solidFill>
              </a:rPr>
              <a:t>I can observe the effect of putting cut white carnations or celery in coloured water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FD630-0888-496B-BF4F-5B83B04BF4F9}"/>
              </a:ext>
            </a:extLst>
          </p:cNvPr>
          <p:cNvGrpSpPr/>
          <p:nvPr/>
        </p:nvGrpSpPr>
        <p:grpSpPr>
          <a:xfrm>
            <a:off x="276238" y="1030818"/>
            <a:ext cx="1544715" cy="2148647"/>
            <a:chOff x="368514" y="420647"/>
            <a:chExt cx="1544715" cy="2148647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765BD5AE-2D6E-401A-A562-C0345405AF31}"/>
                </a:ext>
              </a:extLst>
            </p:cNvPr>
            <p:cNvSpPr/>
            <p:nvPr/>
          </p:nvSpPr>
          <p:spPr>
            <a:xfrm>
              <a:off x="368514" y="420647"/>
              <a:ext cx="1544715" cy="2117297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55A1B-278A-4117-9286-F0033FC3B480}"/>
                </a:ext>
              </a:extLst>
            </p:cNvPr>
            <p:cNvSpPr txBox="1"/>
            <p:nvPr/>
          </p:nvSpPr>
          <p:spPr>
            <a:xfrm>
              <a:off x="418939" y="542318"/>
              <a:ext cx="1453718" cy="20269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en-GB" sz="1400" dirty="0">
                <a:solidFill>
                  <a:srgbClr val="FF0000"/>
                </a:solidFill>
              </a:endParaRPr>
            </a:p>
            <a:p>
              <a:r>
                <a:rPr lang="en-GB" sz="1400" dirty="0"/>
                <a:t>Which parts of the plant  changed colour?</a:t>
              </a:r>
            </a:p>
            <a:p>
              <a:endParaRPr lang="en-GB" sz="1400" dirty="0">
                <a:solidFill>
                  <a:srgbClr val="FF0000"/>
                </a:solidFill>
              </a:endParaRPr>
            </a:p>
            <a:p>
              <a:endParaRPr lang="en-GB" sz="1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C8857D-A55C-4B3F-8F71-18C5E0010DC5}"/>
              </a:ext>
            </a:extLst>
          </p:cNvPr>
          <p:cNvGrpSpPr/>
          <p:nvPr/>
        </p:nvGrpSpPr>
        <p:grpSpPr>
          <a:xfrm>
            <a:off x="276238" y="3854033"/>
            <a:ext cx="1544715" cy="2143344"/>
            <a:chOff x="368514" y="114341"/>
            <a:chExt cx="1544715" cy="245495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5C3EA894-567B-4C39-9A4A-0EA07CCEEB70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30A18-B63F-4F2A-9DA0-05B321E12E2B}"/>
                </a:ext>
              </a:extLst>
            </p:cNvPr>
            <p:cNvSpPr txBox="1"/>
            <p:nvPr/>
          </p:nvSpPr>
          <p:spPr>
            <a:xfrm>
              <a:off x="418939" y="188281"/>
              <a:ext cx="145371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en-GB" sz="1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5B7FF5-A450-4C2D-A310-8513FD696301}"/>
              </a:ext>
            </a:extLst>
          </p:cNvPr>
          <p:cNvGrpSpPr/>
          <p:nvPr/>
        </p:nvGrpSpPr>
        <p:grpSpPr>
          <a:xfrm>
            <a:off x="9923463" y="1152490"/>
            <a:ext cx="1544715" cy="4214640"/>
            <a:chOff x="9923463" y="1137448"/>
            <a:chExt cx="1544715" cy="21159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2C44037-9E7C-4468-B891-D8D1BAC50164}"/>
                </a:ext>
              </a:extLst>
            </p:cNvPr>
            <p:cNvSpPr/>
            <p:nvPr/>
          </p:nvSpPr>
          <p:spPr>
            <a:xfrm>
              <a:off x="9923463" y="1137448"/>
              <a:ext cx="1544715" cy="2115975"/>
            </a:xfrm>
            <a:prstGeom prst="wedgeRoundRectCallout">
              <a:avLst>
                <a:gd name="adj1" fmla="val -50527"/>
                <a:gd name="adj2" fmla="val 5947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1BFD52-C813-4AA8-8869-788FA4F1284A}"/>
                </a:ext>
              </a:extLst>
            </p:cNvPr>
            <p:cNvSpPr txBox="1"/>
            <p:nvPr/>
          </p:nvSpPr>
          <p:spPr>
            <a:xfrm>
              <a:off x="9973888" y="1312077"/>
              <a:ext cx="1453718" cy="16073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/>
                <a:t>Can you share the journey of the food colouring with someone </a:t>
              </a:r>
              <a:r>
                <a:rPr lang="en-GB" sz="1400"/>
                <a:t>else in </a:t>
              </a:r>
              <a:r>
                <a:rPr lang="en-GB" sz="1400" dirty="0"/>
                <a:t>your home?</a:t>
              </a:r>
            </a:p>
            <a:p>
              <a:endParaRPr lang="en-GB" sz="1400" dirty="0"/>
            </a:p>
            <a:p>
              <a:r>
                <a:rPr lang="en-GB" sz="1400" dirty="0"/>
                <a:t>Ensure you use the scientific words. </a:t>
              </a:r>
            </a:p>
            <a:p>
              <a:endParaRPr lang="en-GB" sz="1400" dirty="0"/>
            </a:p>
            <a:p>
              <a:r>
                <a:rPr lang="en-GB" sz="1400" dirty="0"/>
                <a:t>For example:</a:t>
              </a:r>
            </a:p>
            <a:p>
              <a:r>
                <a:rPr lang="en-GB" sz="1400" dirty="0"/>
                <a:t>‘The coloured  water travelled up through the roots and up the stem.’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197E6A1-C62F-46A7-83AD-1110BFBFC302}"/>
              </a:ext>
            </a:extLst>
          </p:cNvPr>
          <p:cNvSpPr/>
          <p:nvPr/>
        </p:nvSpPr>
        <p:spPr>
          <a:xfrm>
            <a:off x="316199" y="4128781"/>
            <a:ext cx="1410340" cy="1109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 dirty="0"/>
              <a:t>Is the colour stronger in certain parts of the plant?</a:t>
            </a:r>
          </a:p>
        </p:txBody>
      </p:sp>
      <p:pic>
        <p:nvPicPr>
          <p:cNvPr id="1026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50FD389-E61E-48F5-9074-94CB2FAC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43" y="1030818"/>
            <a:ext cx="7528529" cy="51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1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algn="l">
          <a:defRPr sz="2400" i="1" kern="0" dirty="0">
            <a:solidFill>
              <a:schemeClr val="bg1"/>
            </a:solidFill>
            <a:ea typeface="Lato Black" panose="020F0502020204030203" pitchFamily="34" charset="0"/>
            <a:cs typeface="Lato Black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5 template lesson PriSci Resource" id="{728A4D97-30B4-4A29-8607-D4731488DC2B}" vid="{0D102C8D-00A0-471F-9CA8-16435CBAE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4009B7-BB85-40C4-85F9-AEA1D23FF64A}"/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purl.org/dc/dcmitype/"/>
    <ds:schemaRef ds:uri="0ff8adc4-58f0-4cfe-ad48-79a46b32a9f8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89114d93-40b0-4de1-aa32-14ecbdb0e84d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1098</Words>
  <Application>Microsoft Office PowerPoint</Application>
  <PresentationFormat>Widescreen</PresentationFormat>
  <Paragraphs>136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 Black</vt:lpstr>
      <vt:lpstr>Office Theme</vt:lpstr>
      <vt:lpstr>PowerPoint Presentation</vt:lpstr>
      <vt:lpstr>Plants</vt:lpstr>
      <vt:lpstr>Explore, review, think, talk…</vt:lpstr>
      <vt:lpstr>Watch, read, listen…</vt:lpstr>
      <vt:lpstr>PowerPoint Presentation</vt:lpstr>
      <vt:lpstr>PowerPoint Presentation</vt:lpstr>
      <vt:lpstr>Taking it further…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Kulvinder Johal</dc:creator>
  <cp:lastModifiedBy>Alistair Strayton</cp:lastModifiedBy>
  <cp:revision>7</cp:revision>
  <dcterms:created xsi:type="dcterms:W3CDTF">2020-06-15T11:46:34Z</dcterms:created>
  <dcterms:modified xsi:type="dcterms:W3CDTF">2020-06-18T09:31:23Z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